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95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7" r:id="rId22"/>
    <p:sldId id="29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6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9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0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2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8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5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2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3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5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B9BC-E970-4DF1-B3AF-CC2E883559E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A7ECA-4B58-4EA8-BEE4-448006667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ritishcouncil.ge/en/shakespeare-and-rustavel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ishcouncil.ge/shakespeare-and-rustaveli" TargetMode="External"/><Relationship Id="rId2" Type="http://schemas.openxmlformats.org/officeDocument/2006/relationships/hyperlink" Target="https://www.britishcouncil.ge/en/shakespeare-and-rustavel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ya.darchia@ge.britishcouncil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130425"/>
            <a:ext cx="5029200" cy="6127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13" y="5105400"/>
            <a:ext cx="8001000" cy="99357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Blackadder ITC" panose="04020505051007020D02" pitchFamily="82" charset="0"/>
              </a:rPr>
              <a:t>Shakespeare and Rustaveli Meet in Georgia </a:t>
            </a:r>
          </a:p>
          <a:p>
            <a:r>
              <a:rPr lang="en-GB" sz="1200" u="sng" dirty="0">
                <a:hlinkClick r:id="rId2"/>
              </a:rPr>
              <a:t>https://www.britishcouncil.ge/en/shakespeare-and-rustaveli</a:t>
            </a:r>
            <a:endParaRPr lang="en-US" sz="1200" b="1" dirty="0">
              <a:solidFill>
                <a:schemeClr val="tx1"/>
              </a:solidFill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6994427" cy="487977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01980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8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9.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Golden lads and girls all must, as chimney-sweepers, come to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dust</a:t>
            </a:r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ქალი </a:t>
            </a:r>
            <a:r>
              <a:rPr lang="ka-GE" sz="2800" b="1" dirty="0">
                <a:solidFill>
                  <a:schemeClr val="tx2"/>
                </a:solidFill>
              </a:rPr>
              <a:t>თუ ვაჟი, კაცი თუ მწერი, იმქვეყნად ყველა იქნება მტვერი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4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10.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There </a:t>
            </a: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is nothing either good or bad, but thinking makes it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so</a:t>
            </a:r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კარგი </a:t>
            </a:r>
            <a:r>
              <a:rPr lang="ka-GE" sz="2800" b="1" dirty="0">
                <a:solidFill>
                  <a:schemeClr val="tx2"/>
                </a:solidFill>
              </a:rPr>
              <a:t>და ცუდი თავისთავად როდი სადმეა, მას მხოლოდ კაცის გონება შეჰქმნის </a:t>
            </a:r>
            <a:r>
              <a:rPr lang="ka-GE" sz="2800" b="1" dirty="0" smtClean="0">
                <a:solidFill>
                  <a:schemeClr val="tx2"/>
                </a:solidFill>
              </a:rPr>
              <a:t>ხოლმე</a:t>
            </a:r>
            <a:r>
              <a:rPr lang="en-GB" sz="2800" b="1" dirty="0" smtClean="0">
                <a:solidFill>
                  <a:schemeClr val="tx2"/>
                </a:solidFill>
              </a:rPr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550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1.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 thing can’t be said. I can’t say those words. Reproach me as you may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!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ზოგჯერ თქმა სჯობს არა თქმასა, ზოგჯერ თქმითაც </a:t>
            </a:r>
            <a:r>
              <a:rPr lang="ka-GE" sz="2800" b="1" dirty="0" smtClean="0">
                <a:solidFill>
                  <a:schemeClr val="tx2"/>
                </a:solidFill>
              </a:rPr>
              <a:t>დაშავდების</a:t>
            </a:r>
            <a:r>
              <a:rPr lang="en-GB" sz="2800" b="1" dirty="0" smtClean="0">
                <a:solidFill>
                  <a:schemeClr val="tx2"/>
                </a:solidFill>
              </a:rPr>
              <a:t> 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73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2"/>
                </a:solidFill>
              </a:rPr>
              <a:t>Most popular Quotations by </a:t>
            </a:r>
            <a:r>
              <a:rPr lang="en-GB" sz="2800" b="1" dirty="0" smtClean="0">
                <a:solidFill>
                  <a:schemeClr val="tx2"/>
                </a:solidFill>
              </a:rPr>
              <a:t>Rustaveli identified </a:t>
            </a:r>
            <a:r>
              <a:rPr lang="en-GB" sz="2800" b="1" dirty="0">
                <a:solidFill>
                  <a:schemeClr val="tx2"/>
                </a:solidFill>
              </a:rPr>
              <a:t>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500" dirty="0" smtClean="0">
                <a:solidFill>
                  <a:schemeClr val="tx2"/>
                </a:solidFill>
              </a:rPr>
              <a:t>2.</a:t>
            </a:r>
          </a:p>
          <a:p>
            <a:pPr marL="0" indent="0">
              <a:buNone/>
            </a:pPr>
            <a:endParaRPr lang="en-GB" sz="35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3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 thing can’t be said. I can’t say those words. Reproach me as you may</a:t>
            </a:r>
            <a:r>
              <a:rPr lang="en-US" sz="43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!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3000" b="1" dirty="0">
                <a:solidFill>
                  <a:schemeClr val="tx2"/>
                </a:solidFill>
              </a:rPr>
              <a:t>ბოროტსა სძლია კეთილმან, არსება მისი გრძელია</a:t>
            </a:r>
            <a:r>
              <a:rPr lang="en-US" sz="3000" b="1" dirty="0">
                <a:solidFill>
                  <a:schemeClr val="tx2"/>
                </a:solidFill>
              </a:rPr>
              <a:t/>
            </a:r>
            <a:br>
              <a:rPr lang="en-US" sz="3000" b="1" dirty="0">
                <a:solidFill>
                  <a:schemeClr val="tx2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5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3.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If you have yourself, you are not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alone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თუ თავი შენი შენ გახლავს, ღარიბად არ </a:t>
            </a:r>
            <a:r>
              <a:rPr lang="ka-GE" sz="2800" b="1" dirty="0" smtClean="0">
                <a:solidFill>
                  <a:schemeClr val="tx2"/>
                </a:solidFill>
              </a:rPr>
              <a:t>იხსენები</a:t>
            </a:r>
            <a:r>
              <a:rPr lang="en-GB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>
                <a:solidFill>
                  <a:schemeClr val="tx2"/>
                </a:solidFill>
              </a:rPr>
              <a:t/>
            </a:r>
            <a:br>
              <a:rPr lang="en-US" sz="2800" b="1" dirty="0">
                <a:solidFill>
                  <a:schemeClr val="tx2"/>
                </a:solidFill>
              </a:rPr>
            </a:br>
            <a:endParaRPr lang="en-GB" sz="28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85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4.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What </a:t>
            </a: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you give to others, you will keep; whatever you don’t – you’ll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lose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რასაცა გასცემ შენია, რაც არა დაკარგულია</a:t>
            </a:r>
            <a:r>
              <a:rPr lang="en-US" sz="2800" dirty="0">
                <a:solidFill>
                  <a:schemeClr val="tx2"/>
                </a:solidFill>
              </a:rPr>
              <a:t/>
            </a:r>
            <a:br>
              <a:rPr lang="en-US" sz="2800" dirty="0">
                <a:solidFill>
                  <a:schemeClr val="tx2"/>
                </a:solidFill>
              </a:rPr>
            </a:br>
            <a:endParaRPr lang="en-GB" sz="28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78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3500" dirty="0" smtClean="0">
                <a:solidFill>
                  <a:schemeClr val="tx2"/>
                </a:solidFill>
              </a:rPr>
              <a:t>5.</a:t>
            </a:r>
          </a:p>
          <a:p>
            <a:pPr marL="0" indent="0">
              <a:buNone/>
            </a:pPr>
            <a:endParaRPr lang="en-GB" sz="35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It is better to die a glorious death than to live in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shame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3000" b="1" dirty="0">
                <a:solidFill>
                  <a:schemeClr val="tx2"/>
                </a:solidFill>
              </a:rPr>
              <a:t>სჯობს სიცოცხლესა ნაზრახსა სიკვდილი </a:t>
            </a:r>
            <a:r>
              <a:rPr lang="ka-GE" sz="3000" b="1" dirty="0" smtClean="0">
                <a:solidFill>
                  <a:schemeClr val="tx2"/>
                </a:solidFill>
              </a:rPr>
              <a:t>სახელოვანი</a:t>
            </a:r>
            <a:r>
              <a:rPr lang="en-GB" sz="3000" b="1" dirty="0" smtClean="0">
                <a:solidFill>
                  <a:schemeClr val="tx2"/>
                </a:solidFill>
              </a:rPr>
              <a:t> </a:t>
            </a:r>
            <a:r>
              <a:rPr lang="en-US" sz="3000" b="1" dirty="0"/>
              <a:t/>
            </a:r>
            <a:br>
              <a:rPr lang="en-US" sz="3000" b="1" dirty="0"/>
            </a:br>
            <a:r>
              <a:rPr lang="en-US" sz="3000" b="1" dirty="0"/>
              <a:t/>
            </a:r>
            <a:br>
              <a:rPr lang="en-US" sz="3000" b="1" dirty="0"/>
            </a:br>
            <a:endParaRPr lang="en-GB" sz="3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99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6.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It is an evil  man who loves evil and draws an evil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wage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ka-GE" b="1" dirty="0">
                <a:solidFill>
                  <a:schemeClr val="tx2"/>
                </a:solidFill>
              </a:rPr>
              <a:t>მტერი მტერსა ვერას ავნებს, რომე კაცი თავსა </a:t>
            </a:r>
            <a:r>
              <a:rPr lang="ka-GE" b="1" dirty="0" smtClean="0">
                <a:solidFill>
                  <a:schemeClr val="tx2"/>
                </a:solidFill>
              </a:rPr>
              <a:t>ივნებს</a:t>
            </a:r>
            <a:r>
              <a:rPr lang="en-GB" b="1" dirty="0" smtClean="0">
                <a:solidFill>
                  <a:schemeClr val="tx2"/>
                </a:solidFill>
              </a:rPr>
              <a:t> 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541615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56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500" dirty="0" smtClean="0">
                <a:solidFill>
                  <a:schemeClr val="tx2"/>
                </a:solidFill>
              </a:rPr>
              <a:t>7.</a:t>
            </a:r>
          </a:p>
          <a:p>
            <a:pPr marL="0" indent="0" algn="ctr">
              <a:buNone/>
            </a:pPr>
            <a:endParaRPr lang="en-GB" sz="35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3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 sweetly discoursing tongue can lure the serpent out of its lair</a:t>
            </a:r>
            <a:endParaRPr lang="en-GB" sz="4300" dirty="0">
              <a:solidFill>
                <a:schemeClr val="tx2"/>
              </a:solidFill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ka-GE" sz="3000" b="1" dirty="0" smtClean="0">
                <a:solidFill>
                  <a:schemeClr val="tx2"/>
                </a:solidFill>
              </a:rPr>
              <a:t>გველსა </a:t>
            </a:r>
            <a:r>
              <a:rPr lang="ka-GE" sz="3000" b="1" dirty="0">
                <a:solidFill>
                  <a:schemeClr val="tx2"/>
                </a:solidFill>
              </a:rPr>
              <a:t>ხვრელით ამოიყვანს ენა ტკბილად </a:t>
            </a:r>
            <a:r>
              <a:rPr lang="ka-GE" sz="3000" b="1" dirty="0" smtClean="0">
                <a:solidFill>
                  <a:schemeClr val="tx2"/>
                </a:solidFill>
              </a:rPr>
              <a:t>მოუბარი</a:t>
            </a:r>
            <a:r>
              <a:rPr lang="en-GB" sz="3000" b="1" dirty="0" smtClean="0">
                <a:solidFill>
                  <a:schemeClr val="tx2"/>
                </a:solidFill>
              </a:rPr>
              <a:t>         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727" y="548640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83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Most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400" b="1" dirty="0">
                <a:solidFill>
                  <a:schemeClr val="tx2"/>
                </a:solidFill>
              </a:rPr>
              <a:t>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8.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Who seeks not a friend is his own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foe</a:t>
            </a:r>
          </a:p>
          <a:p>
            <a:pPr marL="0" indent="0" algn="ctr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ვინ მოყვარესა არ ეძებს, იგი თავისა </a:t>
            </a:r>
            <a:r>
              <a:rPr lang="ka-GE" sz="2800" b="1" dirty="0" smtClean="0">
                <a:solidFill>
                  <a:schemeClr val="tx2"/>
                </a:solidFill>
              </a:rPr>
              <a:t>მტერია</a:t>
            </a:r>
            <a:r>
              <a:rPr lang="en-GB" sz="2800" b="1" dirty="0" smtClean="0">
                <a:solidFill>
                  <a:schemeClr val="tx2"/>
                </a:solidFill>
              </a:rPr>
              <a:t>                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48640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1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b="1" dirty="0" smtClean="0">
                <a:solidFill>
                  <a:schemeClr val="tx2"/>
                </a:solidFill>
              </a:rPr>
              <a:t>Most </a:t>
            </a:r>
            <a:r>
              <a:rPr lang="en-GB" sz="2800" b="1" dirty="0">
                <a:solidFill>
                  <a:schemeClr val="tx2"/>
                </a:solidFill>
              </a:rPr>
              <a:t>popular Quotations by Shakespeare identified through online </a:t>
            </a:r>
            <a:r>
              <a:rPr lang="en-GB" sz="2800" b="1" dirty="0" smtClean="0">
                <a:solidFill>
                  <a:schemeClr val="tx2"/>
                </a:solidFill>
              </a:rPr>
              <a:t>survey</a:t>
            </a:r>
            <a:r>
              <a:rPr lang="en-GB" sz="2800" dirty="0">
                <a:solidFill>
                  <a:schemeClr val="tx2"/>
                </a:solidFill>
              </a:rPr>
              <a:t/>
            </a:r>
            <a:br>
              <a:rPr lang="en-GB" sz="2800" dirty="0">
                <a:solidFill>
                  <a:schemeClr val="tx2"/>
                </a:solidFill>
              </a:rPr>
            </a:b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tx2"/>
                </a:solidFill>
              </a:rPr>
              <a:t>1.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Love </a:t>
            </a: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all, trust a few, do wrong to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none</a:t>
            </a:r>
          </a:p>
          <a:p>
            <a:pPr marL="0" indent="0" algn="ctr">
              <a:buNone/>
            </a:pPr>
            <a:endParaRPr lang="en-US" sz="4000" b="1" dirty="0" smtClean="0">
              <a:solidFill>
                <a:schemeClr val="tx2"/>
              </a:solidFill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გიყვარდეს </a:t>
            </a:r>
            <a:r>
              <a:rPr lang="ka-GE" sz="2800" b="1" dirty="0">
                <a:solidFill>
                  <a:schemeClr val="tx2"/>
                </a:solidFill>
              </a:rPr>
              <a:t>ყველა, ცოტას მიენდე და ნურავის დაუშავებ ქვეყნად </a:t>
            </a:r>
            <a:r>
              <a:rPr lang="ka-GE" sz="2800" b="1" dirty="0" smtClean="0">
                <a:solidFill>
                  <a:schemeClr val="tx2"/>
                </a:solidFill>
              </a:rPr>
              <a:t>ნურაფერს</a:t>
            </a:r>
            <a:endParaRPr lang="en-GB" sz="2800" b="1" dirty="0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en-GB" dirty="0"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48640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797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9.</a:t>
            </a:r>
          </a:p>
          <a:p>
            <a:pPr marL="0" indent="0" algn="ctr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 fate is a challenge, but what God wills is your destiny and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mine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ბედი ცდაა, გამარჯვება, ღმერთსა უნდეს,  </a:t>
            </a:r>
            <a:r>
              <a:rPr lang="ka-GE" sz="2800" b="1" dirty="0" smtClean="0">
                <a:solidFill>
                  <a:schemeClr val="tx2"/>
                </a:solidFill>
              </a:rPr>
              <a:t>მო-ცა-გხვდების</a:t>
            </a:r>
            <a:r>
              <a:rPr lang="en-GB" sz="2800" b="1" dirty="0" smtClean="0">
                <a:solidFill>
                  <a:schemeClr val="tx2"/>
                </a:solidFill>
              </a:rPr>
              <a:t>          </a:t>
            </a:r>
            <a:r>
              <a:rPr lang="en-US" sz="2800" b="1" dirty="0">
                <a:solidFill>
                  <a:schemeClr val="tx2"/>
                </a:solidFill>
              </a:rPr>
              <a:t/>
            </a:r>
            <a:br>
              <a:rPr lang="en-US" sz="2800" b="1" dirty="0">
                <a:solidFill>
                  <a:schemeClr val="tx2"/>
                </a:solidFill>
              </a:rPr>
            </a:br>
            <a:endParaRPr lang="en-US" sz="2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572855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97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Rustaveli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10.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 wise love learning. The dumb take it as a stabbing in the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heart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გონიერთა მწვრთელი უყვარს, უგუნურთა გულსა </a:t>
            </a:r>
            <a:r>
              <a:rPr lang="ka-GE" sz="2800" b="1" dirty="0" smtClean="0">
                <a:solidFill>
                  <a:schemeClr val="tx2"/>
                </a:solidFill>
              </a:rPr>
              <a:t>ჰგმირდეს</a:t>
            </a:r>
            <a:r>
              <a:rPr lang="en-GB" sz="2800" b="1" dirty="0" smtClean="0">
                <a:solidFill>
                  <a:schemeClr val="tx2"/>
                </a:solidFill>
              </a:rPr>
              <a:t>            </a:t>
            </a:r>
            <a:r>
              <a:rPr lang="en-US" b="1" dirty="0"/>
              <a:t/>
            </a:r>
            <a:br>
              <a:rPr lang="en-US" b="1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115" y="548640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75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Blackadder ITC" panose="04020505051007020D02" pitchFamily="82" charset="0"/>
              </a:rPr>
              <a:t/>
            </a:r>
            <a:br>
              <a:rPr lang="en-US" b="1" dirty="0" smtClean="0">
                <a:latin typeface="Blackadder ITC" panose="04020505051007020D02" pitchFamily="82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Shakespeare </a:t>
            </a:r>
            <a:r>
              <a:rPr lang="en-US" b="1" dirty="0">
                <a:solidFill>
                  <a:schemeClr val="tx2"/>
                </a:solidFill>
                <a:latin typeface="Blackadder ITC" panose="04020505051007020D02" pitchFamily="82" charset="0"/>
              </a:rPr>
              <a:t>and Rustaveli Meet in Georgia </a:t>
            </a:r>
            <a:r>
              <a:rPr lang="en-US" b="1" dirty="0">
                <a:latin typeface="Blackadder ITC" panose="04020505051007020D02" pitchFamily="82" charset="0"/>
              </a:rPr>
              <a:t/>
            </a:r>
            <a:br>
              <a:rPr lang="en-US" b="1" dirty="0">
                <a:latin typeface="Blackadder ITC" panose="04020505051007020D02" pitchFamily="82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2400" u="sng" dirty="0" smtClean="0">
              <a:hlinkClick r:id="rId2"/>
            </a:endParaRPr>
          </a:p>
          <a:p>
            <a:pPr marL="0" indent="0" algn="ctr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more details,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go to</a:t>
            </a:r>
            <a:endParaRPr lang="en-GB" sz="2400" u="sng" dirty="0" smtClean="0">
              <a:hlinkClick r:id="rId2"/>
            </a:endParaRPr>
          </a:p>
          <a:p>
            <a:pPr marL="0" indent="0" algn="ctr">
              <a:buNone/>
            </a:pPr>
            <a:endParaRPr lang="en-GB" sz="2400" u="sng" dirty="0" smtClean="0">
              <a:hlinkClick r:id="rId2"/>
            </a:endParaRPr>
          </a:p>
          <a:p>
            <a:pPr marL="0" indent="0" algn="ctr">
              <a:buNone/>
            </a:pPr>
            <a:r>
              <a:rPr lang="en-GB" sz="2400" u="sng" dirty="0" smtClean="0">
                <a:hlinkClick r:id="rId2"/>
              </a:rPr>
              <a:t>https</a:t>
            </a:r>
            <a:r>
              <a:rPr lang="en-GB" sz="2400" u="sng" dirty="0">
                <a:hlinkClick r:id="rId2"/>
              </a:rPr>
              <a:t>://</a:t>
            </a:r>
            <a:r>
              <a:rPr lang="en-GB" sz="2400" u="sng" dirty="0" smtClean="0">
                <a:hlinkClick r:id="rId2"/>
              </a:rPr>
              <a:t>www.britishcouncil.ge/en/shakespeare-and-rustaveli</a:t>
            </a:r>
            <a:endParaRPr lang="en-GB" sz="2400" u="sng" dirty="0" smtClean="0"/>
          </a:p>
          <a:p>
            <a:pPr marL="0" indent="0" algn="ctr">
              <a:buNone/>
            </a:pPr>
            <a:endParaRPr lang="en-GB" sz="2400" u="sng" dirty="0"/>
          </a:p>
          <a:p>
            <a:pPr marL="0" indent="0" algn="ctr">
              <a:buNone/>
            </a:pPr>
            <a:r>
              <a:rPr lang="en-GB" sz="2400" u="sng" dirty="0">
                <a:hlinkClick r:id="rId3"/>
              </a:rPr>
              <a:t>https://</a:t>
            </a:r>
            <a:r>
              <a:rPr lang="en-GB" sz="2400" u="sng" dirty="0" smtClean="0">
                <a:hlinkClick r:id="rId3"/>
              </a:rPr>
              <a:t>www.britishcouncil.ge/shakespeare-and-rustaveli</a:t>
            </a:r>
            <a:endParaRPr lang="en-GB" sz="2400" u="sng" dirty="0" smtClean="0"/>
          </a:p>
          <a:p>
            <a:pPr marL="0" indent="0" algn="ctr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Maya Darchia, Arts Manager </a:t>
            </a:r>
            <a:r>
              <a:rPr lang="en-GB" sz="2400" dirty="0" smtClean="0"/>
              <a:t> </a:t>
            </a:r>
          </a:p>
          <a:p>
            <a:pPr marL="0" indent="0" algn="ctr">
              <a:buNone/>
            </a:pPr>
            <a:r>
              <a:rPr lang="en-GB" sz="2400" dirty="0" smtClean="0">
                <a:hlinkClick r:id="rId4"/>
              </a:rPr>
              <a:t>Maya.darchia@ge.britishcouncil.org</a:t>
            </a:r>
            <a:endParaRPr lang="en-GB" sz="2400" dirty="0" smtClean="0"/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u="sng" dirty="0" smtClean="0"/>
          </a:p>
          <a:p>
            <a:pPr marL="0" indent="0" algn="ctr">
              <a:buNone/>
            </a:pPr>
            <a:endParaRPr lang="en-GB" sz="2400" b="1" u="sng" dirty="0" smtClean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endParaRPr lang="en-GB" sz="2400" b="1" u="sng" dirty="0" smtClean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endParaRPr lang="en-GB" sz="2400" b="1" u="sng" dirty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endParaRPr lang="en-GB" sz="2400" b="1" u="sng" dirty="0" smtClean="0">
              <a:latin typeface="Blackadder ITC" panose="04020505051007020D02" pitchFamily="82" charset="0"/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5843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>
                <a:solidFill>
                  <a:schemeClr val="tx2"/>
                </a:solidFill>
              </a:rPr>
              <a:t>Most </a:t>
            </a:r>
            <a:r>
              <a:rPr lang="en-GB" sz="3100" dirty="0">
                <a:solidFill>
                  <a:schemeClr val="tx2"/>
                </a:solidFill>
              </a:rPr>
              <a:t>popular Quotations by Shakespeare identified through online survey  </a:t>
            </a:r>
            <a:r>
              <a:rPr lang="en-GB" dirty="0">
                <a:solidFill>
                  <a:schemeClr val="tx2"/>
                </a:solidFill>
              </a:rPr>
              <a:t/>
            </a:r>
            <a:br>
              <a:rPr lang="en-GB" dirty="0">
                <a:solidFill>
                  <a:schemeClr val="tx2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2.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3159696"/>
            <a:ext cx="79248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  <a:cs typeface="Andalus" panose="02020603050405020304" pitchFamily="18" charset="-78"/>
              </a:rPr>
              <a:t>To be, or not to be: that is the question</a:t>
            </a:r>
            <a:endParaRPr lang="en-GB" sz="4000" dirty="0">
              <a:solidFill>
                <a:schemeClr val="tx2"/>
              </a:solidFill>
              <a:latin typeface="Blackadder ITC" panose="04020505051007020D02" pitchFamily="82" charset="0"/>
              <a:cs typeface="Andalus" panose="02020603050405020304" pitchFamily="18" charset="-78"/>
            </a:endParaRPr>
          </a:p>
          <a:p>
            <a:pPr algn="ctr"/>
            <a:endParaRPr lang="en-GB" sz="1100" b="1" dirty="0" smtClean="0">
              <a:solidFill>
                <a:schemeClr val="tx2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GB" sz="1100" b="1" dirty="0" smtClean="0">
              <a:solidFill>
                <a:schemeClr val="tx2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ka-GE" sz="3200" b="1" dirty="0" smtClean="0">
                <a:solidFill>
                  <a:schemeClr val="tx2"/>
                </a:solidFill>
                <a:cs typeface="Andalus" panose="02020603050405020304" pitchFamily="18" charset="-78"/>
              </a:rPr>
              <a:t>ყოფნა</a:t>
            </a:r>
            <a:r>
              <a:rPr lang="ka-GE" sz="3200" b="1" dirty="0">
                <a:solidFill>
                  <a:schemeClr val="tx2"/>
                </a:solidFill>
                <a:cs typeface="Andalus" panose="02020603050405020304" pitchFamily="18" charset="-78"/>
              </a:rPr>
              <a:t>, არყოფნა, საკითხავი აი, ეს </a:t>
            </a:r>
            <a:r>
              <a:rPr lang="ka-GE" sz="3200" b="1" dirty="0" smtClean="0">
                <a:solidFill>
                  <a:schemeClr val="tx2"/>
                </a:solidFill>
                <a:cs typeface="Andalus" panose="02020603050405020304" pitchFamily="18" charset="-78"/>
              </a:rPr>
              <a:t>არის</a:t>
            </a:r>
            <a:r>
              <a:rPr lang="en-GB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GB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GB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</a:t>
            </a:r>
            <a:endParaRPr lang="en-GB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8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 3.</a:t>
            </a: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There are more things in heaven and earth, Horatio, than are dreamt of in your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philosophy</a:t>
            </a:r>
          </a:p>
          <a:p>
            <a:pPr marL="0" indent="0">
              <a:buNone/>
            </a:pPr>
            <a:endParaRPr lang="en-US" sz="4000" b="1" dirty="0">
              <a:solidFill>
                <a:schemeClr val="tx2"/>
              </a:solidFill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ka-GE" sz="3000" b="1" dirty="0" smtClean="0">
                <a:solidFill>
                  <a:schemeClr val="tx2"/>
                </a:solidFill>
              </a:rPr>
              <a:t>ბევრი რამ ხდება, ჰორაციო, ზეცად და ქვეყნად, რაც ფილოსოფოსთ სიზმრად არც კი მოლანდებიათ </a:t>
            </a:r>
            <a:r>
              <a:rPr lang="en-GB" sz="4000" b="1" dirty="0" smtClean="0">
                <a:solidFill>
                  <a:schemeClr val="tx2"/>
                </a:solidFill>
              </a:rPr>
              <a:t/>
            </a:r>
            <a:br>
              <a:rPr lang="en-GB" sz="4000" b="1" dirty="0" smtClean="0">
                <a:solidFill>
                  <a:schemeClr val="tx2"/>
                </a:solidFill>
              </a:rPr>
            </a:br>
            <a:r>
              <a:rPr lang="en-GB" sz="4000" b="1" dirty="0" smtClean="0">
                <a:solidFill>
                  <a:schemeClr val="tx2"/>
                </a:solidFill>
              </a:rPr>
              <a:t/>
            </a:r>
            <a:br>
              <a:rPr lang="en-GB" sz="4000" b="1" dirty="0" smtClean="0">
                <a:solidFill>
                  <a:schemeClr val="tx2"/>
                </a:solidFill>
              </a:rPr>
            </a:br>
            <a:endParaRPr lang="en-GB" sz="4000" dirty="0">
              <a:solidFill>
                <a:schemeClr val="tx2"/>
              </a:solidFill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48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4.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All </a:t>
            </a: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the world’s a stage, and all the men and women merely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players</a:t>
            </a:r>
          </a:p>
          <a:p>
            <a:pPr marL="0" indent="0" algn="ctr">
              <a:buNone/>
            </a:pPr>
            <a:endParaRPr lang="en-GB" sz="35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მთელი </a:t>
            </a:r>
            <a:r>
              <a:rPr lang="ka-GE" sz="2800" b="1" dirty="0">
                <a:solidFill>
                  <a:schemeClr val="tx2"/>
                </a:solidFill>
              </a:rPr>
              <a:t>მსოფლიო თეატრია. თითოეული კაცი და ქალი მსახიობნი არიან მხოლოდ.</a:t>
            </a:r>
            <a:r>
              <a:rPr lang="en-US" sz="2800" b="1" dirty="0">
                <a:solidFill>
                  <a:schemeClr val="tx2"/>
                </a:solidFill>
              </a:rPr>
              <a:t/>
            </a:r>
            <a:br>
              <a:rPr lang="en-US" sz="2800" b="1" dirty="0">
                <a:solidFill>
                  <a:schemeClr val="tx2"/>
                </a:solidFill>
              </a:rPr>
            </a:br>
            <a:endParaRPr lang="en-GB" sz="2800" dirty="0">
              <a:solidFill>
                <a:schemeClr val="tx2"/>
              </a:solidFill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0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7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5.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Roses have thorns, and silver fountains mud; clouds and eclipses stain both moon and sun, and loathsome canker lives in sweetest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bud</a:t>
            </a:r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ნურას </a:t>
            </a:r>
            <a:r>
              <a:rPr lang="ka-GE" sz="2800" b="1" dirty="0">
                <a:solidFill>
                  <a:schemeClr val="tx2"/>
                </a:solidFill>
              </a:rPr>
              <a:t>ინაღვლებ, თუ შენს წარსულს აუგი გასდევს, მზის შემყურეს ხომ ზოგჯერ შავი ლაქაც დახვდება, ვარდიც ხომ ეკლებს ვერ იშორებს, ვერც წყარო – ხავსებს, კოკორს კი გულში ზოგჯერ მატლი ჩაუსახლდება</a:t>
            </a:r>
            <a:endParaRPr lang="en-GB" sz="2800" b="1" dirty="0">
              <a:solidFill>
                <a:schemeClr val="tx2"/>
              </a:solidFill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86813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1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6.</a:t>
            </a: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What’s done cannot be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undone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ka-GE" sz="2800" b="1" dirty="0">
                <a:solidFill>
                  <a:schemeClr val="tx2"/>
                </a:solidFill>
              </a:rPr>
              <a:t>რაც მოხდა, მოხდა - ვერ დააბრუნებ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endParaRPr lang="en-GB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277580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83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7.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What's in a name? that which we call a rose by any other name would smell as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sweet</a:t>
            </a:r>
            <a:endParaRPr lang="en-GB" sz="4000" dirty="0" smtClean="0">
              <a:solidFill>
                <a:schemeClr val="tx2"/>
              </a:solidFill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ხომ </a:t>
            </a:r>
            <a:r>
              <a:rPr lang="ka-GE" sz="2800" b="1" dirty="0">
                <a:solidFill>
                  <a:schemeClr val="tx2"/>
                </a:solidFill>
              </a:rPr>
              <a:t>სულ ერთია: ვარდს რომ ვარდი აღარ უწოდო, ტკბილსურნელება იმგვარივე ექნება </a:t>
            </a:r>
            <a:r>
              <a:rPr lang="ka-GE" sz="2800" b="1" dirty="0" smtClean="0">
                <a:solidFill>
                  <a:schemeClr val="tx2"/>
                </a:solidFill>
              </a:rPr>
              <a:t>მაინც</a:t>
            </a:r>
            <a:r>
              <a:rPr lang="en-GB" sz="2800" b="1" dirty="0" smtClean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50" y="5554748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14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Most popular Quotations by Shakespeare identified through online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8.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The </a:t>
            </a: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quality of mercy is not strained, it </a:t>
            </a:r>
            <a:r>
              <a:rPr lang="en-US" sz="4000" b="1" dirty="0" err="1">
                <a:solidFill>
                  <a:schemeClr val="tx2"/>
                </a:solidFill>
                <a:latin typeface="Blackadder ITC" panose="04020505051007020D02" pitchFamily="82" charset="0"/>
              </a:rPr>
              <a:t>droppeth</a:t>
            </a:r>
            <a:r>
              <a:rPr lang="en-US" sz="4000" b="1" dirty="0">
                <a:solidFill>
                  <a:schemeClr val="tx2"/>
                </a:solidFill>
                <a:latin typeface="Blackadder ITC" panose="04020505051007020D02" pitchFamily="82" charset="0"/>
              </a:rPr>
              <a:t> as the gentle rain from </a:t>
            </a:r>
            <a:r>
              <a:rPr lang="en-US" sz="4000" b="1" dirty="0" smtClean="0">
                <a:solidFill>
                  <a:schemeClr val="tx2"/>
                </a:solidFill>
                <a:latin typeface="Blackadder ITC" panose="04020505051007020D02" pitchFamily="82" charset="0"/>
              </a:rPr>
              <a:t>heaven</a:t>
            </a:r>
          </a:p>
          <a:p>
            <a:pPr marL="0" indent="0" algn="ctr">
              <a:buNone/>
            </a:pPr>
            <a:endParaRPr lang="en-GB" sz="2800" b="1" dirty="0" smtClean="0"/>
          </a:p>
          <a:p>
            <a:pPr marL="0" indent="0" algn="ctr"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ნაძალადევი </a:t>
            </a:r>
            <a:r>
              <a:rPr lang="ka-GE" sz="2800" b="1" dirty="0">
                <a:solidFill>
                  <a:schemeClr val="tx2"/>
                </a:solidFill>
              </a:rPr>
              <a:t>მოწყალება - რა წყალობაა! იგი ყველაფერს ისე უნდა ეპკურებოდეს, როგორც ზეციდან მონადენი ჟუჟუნა </a:t>
            </a:r>
            <a:r>
              <a:rPr lang="ka-GE" sz="2800" b="1" dirty="0" smtClean="0">
                <a:solidFill>
                  <a:schemeClr val="tx2"/>
                </a:solidFill>
              </a:rPr>
              <a:t>წვიმა</a:t>
            </a:r>
            <a:r>
              <a:rPr lang="en-GB" sz="2800" b="1" dirty="0" smtClean="0">
                <a:solidFill>
                  <a:schemeClr val="tx2"/>
                </a:solidFill>
              </a:rPr>
              <a:t>      </a:t>
            </a:r>
            <a:endParaRPr lang="en-GB" sz="2800" dirty="0">
              <a:solidFill>
                <a:schemeClr val="tx2"/>
              </a:solidFill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577829"/>
            <a:ext cx="1524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9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650</Words>
  <Application>Microsoft Office PowerPoint</Application>
  <PresentationFormat>On-screen Show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 Most popular Quotations by Shakespeare identified through online survey </vt:lpstr>
      <vt:lpstr> Most popular Quotations by Shakespeare identified through online survey   </vt:lpstr>
      <vt:lpstr>Most popular Quotations by Shakespeare identified through online survey</vt:lpstr>
      <vt:lpstr>Most popular Quotations by Shakespeare identified through online survey</vt:lpstr>
      <vt:lpstr>Most popular Quotations by Shakespeare identified through online survey</vt:lpstr>
      <vt:lpstr>Most popular Quotations by Shakespeare identified through online survey</vt:lpstr>
      <vt:lpstr>Most popular Quotations by Shakespeare identified through online survey</vt:lpstr>
      <vt:lpstr>Most popular Quotations by Shakespeare identified through online survey</vt:lpstr>
      <vt:lpstr>Most popular Quotations by Shakespeare identified through online survey</vt:lpstr>
      <vt:lpstr>Most popular Quotations by Shakespeare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Most popular Quotations by Rustaveli identified through online survey</vt:lpstr>
      <vt:lpstr> Shakespeare and Rustaveli Meet in Georgia  </vt:lpstr>
    </vt:vector>
  </TitlesOfParts>
  <Company>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Gurgenidze, Tatia (Georgia)</dc:creator>
  <cp:lastModifiedBy>Darchia, Maya (Georgia)</cp:lastModifiedBy>
  <cp:revision>118</cp:revision>
  <dcterms:created xsi:type="dcterms:W3CDTF">2016-05-16T12:31:57Z</dcterms:created>
  <dcterms:modified xsi:type="dcterms:W3CDTF">2016-06-23T07:08:18Z</dcterms:modified>
</cp:coreProperties>
</file>